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4" r:id="rId3"/>
    <p:sldId id="262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4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6" r:id="rId20"/>
    <p:sldId id="285" r:id="rId21"/>
    <p:sldId id="281" r:id="rId22"/>
    <p:sldId id="282" r:id="rId23"/>
    <p:sldId id="283" r:id="rId24"/>
    <p:sldId id="263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50C"/>
    <a:srgbClr val="950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2424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492E5-39EF-4EC5-9E99-7F0DBC26806B}" type="datetimeFigureOut">
              <a:rPr lang="fr-FR" smtClean="0"/>
              <a:t>01/01/2018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AC48-BB5B-4E19-BF08-6F5DD84A77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AC48-BB5B-4E19-BF08-6F5DD84A77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4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F02A-33DF-42A4-9F54-2DFA5B84052E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84F6-C923-4306-BC74-6AA1A26D5992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8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A1C8-56AA-40E0-92DC-CCF13B41CFF7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7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2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0647-CE4F-4B82-BC14-997434234D2E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55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A1C6-1D15-44B1-8495-DE2EC5425D2F}" type="datetime1">
              <a:rPr lang="fr-FR" smtClean="0"/>
              <a:t>01/01/2018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86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01/01/2018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6315-9A1E-41E9-BC28-33D394163B67}" type="datetime1">
              <a:rPr lang="fr-FR" smtClean="0"/>
              <a:t>01/01/2018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85C-1960-4CA0-B72B-A39E81C20158}" type="datetime1">
              <a:rPr lang="fr-FR" smtClean="0"/>
              <a:t>01/01/2018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14C0-C539-4FC5-A6ED-ABABD975303B}" type="datetime1">
              <a:rPr lang="fr-FR" smtClean="0"/>
              <a:t>01/01/2018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1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F3C9-8121-4DF6-9420-FBC4A08EF57A}" type="datetime1">
              <a:rPr lang="fr-FR" smtClean="0"/>
              <a:t>01/01/2018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bg2">
                <a:tint val="80000"/>
                <a:satMod val="300000"/>
                <a:lumMod val="1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9EF-B01B-4D4B-83A1-AFBB7696C373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77E-3616-4C3B-9FC7-DDD053CD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fr-FR" dirty="0" smtClean="0">
                <a:solidFill>
                  <a:srgbClr val="95023C"/>
                </a:solidFill>
                <a:latin typeface="Lato" pitchFamily="34" charset="0"/>
              </a:rPr>
              <a:t>Parcours Data </a:t>
            </a:r>
            <a:r>
              <a:rPr lang="fr-FR" dirty="0" err="1" smtClean="0">
                <a:solidFill>
                  <a:srgbClr val="95023C"/>
                </a:solidFill>
                <a:latin typeface="Lato" pitchFamily="34" charset="0"/>
              </a:rPr>
              <a:t>Scientist</a:t>
            </a:r>
            <a:endParaRPr lang="fr-FR" dirty="0">
              <a:solidFill>
                <a:srgbClr val="95023C"/>
              </a:solidFill>
              <a:latin typeface="Lato" pitchFamily="34" charset="0"/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259632" y="2664495"/>
            <a:ext cx="6624736" cy="1752600"/>
          </a:xfrm>
        </p:spPr>
        <p:txBody>
          <a:bodyPr/>
          <a:lstStyle/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Projet 6 :</a:t>
            </a:r>
          </a:p>
          <a:p>
            <a:r>
              <a:rPr lang="fr-FR" dirty="0" smtClean="0">
                <a:solidFill>
                  <a:srgbClr val="E8750C"/>
                </a:solidFill>
                <a:latin typeface="Lato" pitchFamily="34" charset="0"/>
              </a:rPr>
              <a:t>Proposition de Tags</a:t>
            </a:r>
            <a:endParaRPr lang="fr-FR" dirty="0">
              <a:solidFill>
                <a:srgbClr val="E8750C"/>
              </a:solidFill>
              <a:latin typeface="Lato" pitchFamily="34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216-1A7A-4497-A719-EFC0618782F4}" type="datetime1">
              <a:rPr lang="fr-FR" smtClean="0">
                <a:solidFill>
                  <a:srgbClr val="95023C"/>
                </a:solidFill>
              </a:rPr>
              <a:t>01/01/2018</a:t>
            </a:fld>
            <a:endParaRPr lang="fr-FR" dirty="0">
              <a:solidFill>
                <a:srgbClr val="95023C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95023C"/>
                </a:solidFill>
              </a:rPr>
              <a:t>MINE Nicolas</a:t>
            </a:r>
            <a:endParaRPr lang="fr-FR" dirty="0">
              <a:solidFill>
                <a:srgbClr val="95023C"/>
              </a:solidFill>
            </a:endParaRPr>
          </a:p>
        </p:txBody>
      </p:sp>
      <p:pic>
        <p:nvPicPr>
          <p:cNvPr id="1026" name="Picture 2" descr="F:\Nicolas\Desktop\LogoC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1115"/>
            <a:ext cx="17927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Nicolas\Desktop\Logo_OpenClassroo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23" y="31115"/>
            <a:ext cx="15283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tack Overflow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108773"/>
            <a:ext cx="6264696" cy="15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Latent Dirichlet Allocation</a:t>
            </a: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Tags par Topics</a:t>
            </a: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Non Normalisé</a:t>
            </a: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000" dirty="0" smtClean="0">
              <a:solidFill>
                <a:srgbClr val="E8750C"/>
              </a:solidFill>
            </a:endParaRP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Normalisé</a:t>
            </a:r>
          </a:p>
          <a:p>
            <a:pPr marL="0" indent="0">
              <a:buNone/>
            </a:pP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42" name="Picture 2" descr="LDA_topic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4696" r="10182" b="21173"/>
          <a:stretch>
            <a:fillRect/>
          </a:stretch>
        </p:blipFill>
        <p:spPr bwMode="auto">
          <a:xfrm>
            <a:off x="719880" y="2858433"/>
            <a:ext cx="2772000" cy="15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LDA_topic_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13370" r="10049" b="21173"/>
          <a:stretch>
            <a:fillRect/>
          </a:stretch>
        </p:blipFill>
        <p:spPr bwMode="auto">
          <a:xfrm>
            <a:off x="3491880" y="2843808"/>
            <a:ext cx="2772000" cy="153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 descr="C:\Users\admin\AppData\Local\Microsoft\Windows\INetCache\Content.Word\LDA_topic_norm_2.png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14314" r="9917" b="21173"/>
          <a:stretch>
            <a:fillRect/>
          </a:stretch>
        </p:blipFill>
        <p:spPr bwMode="auto">
          <a:xfrm>
            <a:off x="719880" y="4874657"/>
            <a:ext cx="2772000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4" name="Picture 4" descr="LDA_topic_norm_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14314" r="10049" b="21173"/>
          <a:stretch>
            <a:fillRect/>
          </a:stretch>
        </p:blipFill>
        <p:spPr bwMode="auto">
          <a:xfrm>
            <a:off x="3491880" y="4869160"/>
            <a:ext cx="2772000" cy="152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F:\Nicolas\Documents\OpenClassRoom\P6\img\LDA_topic_norm_15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14468" r="9876" b="21296"/>
          <a:stretch/>
        </p:blipFill>
        <p:spPr bwMode="auto">
          <a:xfrm>
            <a:off x="6263880" y="4861354"/>
            <a:ext cx="2772000" cy="153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:\Nicolas\Documents\OpenClassRoom\P6\img\LDA_topic_15.pn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14931" r="9954" b="21412"/>
          <a:stretch/>
        </p:blipFill>
        <p:spPr bwMode="auto">
          <a:xfrm>
            <a:off x="6263880" y="2864420"/>
            <a:ext cx="2772000" cy="151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E8750C"/>
                </a:solidFill>
              </a:rPr>
              <a:t>Non-</a:t>
            </a:r>
            <a:r>
              <a:rPr lang="fr-FR" sz="2800" dirty="0" err="1">
                <a:solidFill>
                  <a:srgbClr val="E8750C"/>
                </a:solidFill>
              </a:rPr>
              <a:t>Negative</a:t>
            </a:r>
            <a:r>
              <a:rPr lang="fr-FR" sz="2800" dirty="0">
                <a:solidFill>
                  <a:srgbClr val="E8750C"/>
                </a:solidFill>
              </a:rPr>
              <a:t> Matrix </a:t>
            </a:r>
            <a:r>
              <a:rPr lang="fr-FR" sz="2800" dirty="0" err="1" smtClean="0">
                <a:solidFill>
                  <a:srgbClr val="E8750C"/>
                </a:solidFill>
              </a:rPr>
              <a:t>Factorization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Fait sur Matrice TF-IDF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20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endParaRPr lang="fr-FR" sz="2400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320351"/>
              </p:ext>
            </p:extLst>
          </p:nvPr>
        </p:nvGraphicFramePr>
        <p:xfrm>
          <a:off x="611560" y="3068960"/>
          <a:ext cx="7704856" cy="3241599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802101"/>
                <a:gridCol w="4334191"/>
                <a:gridCol w="2568564"/>
              </a:tblGrid>
              <a:tr h="209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Topics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Mots clés (lemmatisés)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Analyse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c compil program </a:t>
                      </a:r>
                      <a:r>
                        <a:rPr lang="fr-FR" sz="1200" dirty="0" err="1">
                          <a:effectLst/>
                        </a:rPr>
                        <a:t>librari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languag</a:t>
                      </a:r>
                      <a:r>
                        <a:rPr lang="fr-FR" sz="1200" dirty="0">
                          <a:effectLst/>
                        </a:rPr>
                        <a:t> pointer b </a:t>
                      </a:r>
                      <a:r>
                        <a:rPr lang="fr-FR" sz="1200" dirty="0" err="1">
                          <a:effectLst/>
                        </a:rPr>
                        <a:t>gcc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declar</a:t>
                      </a:r>
                      <a:r>
                        <a:rPr lang="fr-FR" sz="1200" dirty="0">
                          <a:effectLst/>
                        </a:rPr>
                        <a:t> dll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Compilation, librairie et C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tabl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column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queri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row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sql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databas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mysql</a:t>
                      </a:r>
                      <a:r>
                        <a:rPr lang="fr-FR" sz="1200" dirty="0">
                          <a:effectLst/>
                        </a:rPr>
                        <a:t> select index </a:t>
                      </a:r>
                      <a:r>
                        <a:rPr lang="fr-FR" sz="1200" dirty="0" err="1">
                          <a:effectLst/>
                        </a:rPr>
                        <a:t>field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Base de Données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server </a:t>
                      </a:r>
                      <a:r>
                        <a:rPr lang="fr-FR" sz="1200" dirty="0" err="1">
                          <a:effectLst/>
                        </a:rPr>
                        <a:t>sql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connect</a:t>
                      </a:r>
                      <a:r>
                        <a:rPr lang="fr-FR" sz="1200" dirty="0">
                          <a:effectLst/>
                        </a:rPr>
                        <a:t> client </a:t>
                      </a:r>
                      <a:r>
                        <a:rPr lang="fr-FR" sz="1200" dirty="0" err="1">
                          <a:effectLst/>
                        </a:rPr>
                        <a:t>databas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servic</a:t>
                      </a:r>
                      <a:r>
                        <a:rPr lang="fr-FR" sz="1200" dirty="0">
                          <a:effectLst/>
                        </a:rPr>
                        <a:t> web </a:t>
                      </a:r>
                      <a:r>
                        <a:rPr lang="fr-FR" sz="1200" dirty="0" err="1">
                          <a:effectLst/>
                        </a:rPr>
                        <a:t>request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send</a:t>
                      </a:r>
                      <a:r>
                        <a:rPr lang="fr-FR" sz="1200" dirty="0">
                          <a:effectLst/>
                        </a:rPr>
                        <a:t> http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Requete Server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array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element</a:t>
                      </a:r>
                      <a:r>
                        <a:rPr lang="fr-FR" sz="1200" dirty="0">
                          <a:effectLst/>
                        </a:rPr>
                        <a:t> byte </a:t>
                      </a:r>
                      <a:r>
                        <a:rPr lang="fr-FR" sz="1200" dirty="0" err="1">
                          <a:effectLst/>
                        </a:rPr>
                        <a:t>loop</a:t>
                      </a:r>
                      <a:r>
                        <a:rPr lang="fr-FR" sz="1200" dirty="0">
                          <a:effectLst/>
                        </a:rPr>
                        <a:t> index </a:t>
                      </a:r>
                      <a:r>
                        <a:rPr lang="fr-FR" sz="1200" dirty="0" err="1">
                          <a:effectLst/>
                        </a:rPr>
                        <a:t>numpi</a:t>
                      </a:r>
                      <a:r>
                        <a:rPr lang="fr-FR" sz="1200" dirty="0">
                          <a:effectLst/>
                        </a:rPr>
                        <a:t> sort pointer size </a:t>
                      </a:r>
                      <a:r>
                        <a:rPr lang="fr-FR" sz="1200" dirty="0" err="1">
                          <a:effectLst/>
                        </a:rPr>
                        <a:t>number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Type de données et Structures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13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php</a:t>
                      </a:r>
                      <a:r>
                        <a:rPr lang="fr-FR" sz="1200" dirty="0">
                          <a:effectLst/>
                        </a:rPr>
                        <a:t> script </a:t>
                      </a:r>
                      <a:r>
                        <a:rPr lang="fr-FR" sz="1200" dirty="0" err="1">
                          <a:effectLst/>
                        </a:rPr>
                        <a:t>mysql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variabl</a:t>
                      </a:r>
                      <a:r>
                        <a:rPr lang="fr-FR" sz="1200" dirty="0">
                          <a:effectLst/>
                        </a:rPr>
                        <a:t> 5 </a:t>
                      </a:r>
                      <a:r>
                        <a:rPr lang="fr-FR" sz="1200" dirty="0" err="1">
                          <a:effectLst/>
                        </a:rPr>
                        <a:t>upload</a:t>
                      </a:r>
                      <a:r>
                        <a:rPr lang="fr-FR" sz="1200" dirty="0">
                          <a:effectLst/>
                        </a:rPr>
                        <a:t> session page </a:t>
                      </a:r>
                      <a:r>
                        <a:rPr lang="fr-FR" sz="1200" dirty="0" err="1">
                          <a:effectLst/>
                        </a:rPr>
                        <a:t>ini</a:t>
                      </a:r>
                      <a:r>
                        <a:rPr lang="fr-FR" sz="1200" dirty="0">
                          <a:effectLst/>
                        </a:rPr>
                        <a:t> email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PHP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15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page </a:t>
                      </a:r>
                      <a:r>
                        <a:rPr lang="fr-FR" sz="1200" dirty="0" err="1">
                          <a:effectLst/>
                        </a:rPr>
                        <a:t>jqueri</a:t>
                      </a:r>
                      <a:r>
                        <a:rPr lang="fr-FR" sz="1200" dirty="0">
                          <a:effectLst/>
                        </a:rPr>
                        <a:t> html </a:t>
                      </a:r>
                      <a:r>
                        <a:rPr lang="fr-FR" sz="1200" dirty="0" err="1">
                          <a:effectLst/>
                        </a:rPr>
                        <a:t>element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javascript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button</a:t>
                      </a:r>
                      <a:r>
                        <a:rPr lang="fr-FR" sz="1200" dirty="0">
                          <a:effectLst/>
                        </a:rPr>
                        <a:t> click </a:t>
                      </a:r>
                      <a:r>
                        <a:rPr lang="fr-FR" sz="1200" dirty="0" err="1">
                          <a:effectLst/>
                        </a:rPr>
                        <a:t>text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event</a:t>
                      </a:r>
                      <a:r>
                        <a:rPr lang="fr-FR" sz="1200" dirty="0">
                          <a:effectLst/>
                        </a:rPr>
                        <a:t> div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Mise en page web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valu return </a:t>
                      </a:r>
                      <a:r>
                        <a:rPr lang="fr-FR" sz="1200" dirty="0" err="1">
                          <a:effectLst/>
                        </a:rPr>
                        <a:t>variabl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key</a:t>
                      </a:r>
                      <a:r>
                        <a:rPr lang="fr-FR" sz="1200" dirty="0">
                          <a:effectLst/>
                        </a:rPr>
                        <a:t> set </a:t>
                      </a:r>
                      <a:r>
                        <a:rPr lang="fr-FR" sz="1200" dirty="0" err="1">
                          <a:effectLst/>
                        </a:rPr>
                        <a:t>null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properti</a:t>
                      </a:r>
                      <a:r>
                        <a:rPr lang="fr-FR" sz="1200" dirty="0">
                          <a:effectLst/>
                        </a:rPr>
                        <a:t> default </a:t>
                      </a:r>
                      <a:r>
                        <a:rPr lang="fr-FR" sz="1200" dirty="0" err="1">
                          <a:effectLst/>
                        </a:rPr>
                        <a:t>field</a:t>
                      </a:r>
                      <a:r>
                        <a:rPr lang="fr-FR" sz="1200" dirty="0">
                          <a:effectLst/>
                        </a:rPr>
                        <a:t> type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données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0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E8750C"/>
                </a:solidFill>
              </a:rPr>
              <a:t>Non-</a:t>
            </a:r>
            <a:r>
              <a:rPr lang="fr-FR" sz="2800" dirty="0" err="1">
                <a:solidFill>
                  <a:srgbClr val="E8750C"/>
                </a:solidFill>
              </a:rPr>
              <a:t>Negative</a:t>
            </a:r>
            <a:r>
              <a:rPr lang="fr-FR" sz="2800" dirty="0">
                <a:solidFill>
                  <a:srgbClr val="E8750C"/>
                </a:solidFill>
              </a:rPr>
              <a:t> Matrix </a:t>
            </a:r>
            <a:r>
              <a:rPr lang="fr-FR" sz="2800" dirty="0" err="1">
                <a:solidFill>
                  <a:srgbClr val="E8750C"/>
                </a:solidFill>
              </a:rPr>
              <a:t>Factorization</a:t>
            </a:r>
            <a:endParaRPr lang="fr-FR" sz="2800" dirty="0">
              <a:solidFill>
                <a:srgbClr val="E8750C"/>
              </a:solidFill>
            </a:endParaRP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Tags par Topics</a:t>
            </a: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Non Normalisé</a:t>
            </a: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000" dirty="0" smtClean="0">
              <a:solidFill>
                <a:srgbClr val="E8750C"/>
              </a:solidFill>
            </a:endParaRPr>
          </a:p>
          <a:p>
            <a:pPr lvl="1"/>
            <a:r>
              <a:rPr lang="fr-FR" sz="2000" dirty="0" smtClean="0">
                <a:solidFill>
                  <a:srgbClr val="E8750C"/>
                </a:solidFill>
              </a:rPr>
              <a:t>Normalisé</a:t>
            </a:r>
          </a:p>
          <a:p>
            <a:pPr marL="0" indent="0">
              <a:buNone/>
            </a:pP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2289" name="Picture 1" descr="F:\Nicolas\Documents\OpenClassRoom\P6\img\NMF_topic_norm_18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90" y="4437112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F:\Nicolas\Documents\OpenClassRoom\P6\img\NMF_topic_2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3168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F:\Nicolas\Documents\OpenClassRoom\P6\img\NMF_topic_13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93168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:\Nicolas\Documents\OpenClassRoom\P6\img\NMF_topic_18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90" y="2493168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F:\Nicolas\Documents\OpenClassRoom\P6\img\NMF_topic_norm_2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4380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F:\Nicolas\Documents\OpenClassRoom\P6\img\NMF_topic_norm_13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44380"/>
            <a:ext cx="3618000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Proposition de 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Utilisation du LDA</a:t>
            </a:r>
            <a:endParaRPr lang="fr-FR" sz="2400" dirty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Répartition des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r>
              <a:rPr lang="fr-FR" sz="2400" dirty="0" smtClean="0">
                <a:solidFill>
                  <a:srgbClr val="E8750C"/>
                </a:solidFill>
              </a:rPr>
              <a:t> en %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KNN basé sur le Jensen Shannon Divergence</a:t>
            </a:r>
            <a:endParaRPr lang="fr-FR" sz="3200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5343724" cy="2618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8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Proposition de 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Test sur un post au hasard</a:t>
            </a: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Tags : </a:t>
            </a:r>
            <a:r>
              <a:rPr lang="fr-FR" sz="2000" dirty="0" err="1">
                <a:solidFill>
                  <a:srgbClr val="E8750C"/>
                </a:solidFill>
              </a:rPr>
              <a:t>Php</a:t>
            </a:r>
            <a:r>
              <a:rPr lang="fr-FR" sz="2000" dirty="0">
                <a:solidFill>
                  <a:srgbClr val="E8750C"/>
                </a:solidFill>
              </a:rPr>
              <a:t>, html, apache, compression </a:t>
            </a:r>
            <a:endParaRPr lang="fr-FR" sz="20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Tags non </a:t>
            </a:r>
            <a:r>
              <a:rPr lang="fr-FR" sz="2000" dirty="0" smtClean="0">
                <a:solidFill>
                  <a:srgbClr val="E8750C"/>
                </a:solidFill>
              </a:rPr>
              <a:t>normalisé : </a:t>
            </a:r>
            <a:r>
              <a:rPr lang="en-US" sz="2000" dirty="0">
                <a:solidFill>
                  <a:srgbClr val="E8750C"/>
                </a:solidFill>
              </a:rPr>
              <a:t>C#, </a:t>
            </a:r>
            <a:r>
              <a:rPr lang="en-US" sz="2000" dirty="0" err="1">
                <a:solidFill>
                  <a:srgbClr val="E8750C"/>
                </a:solidFill>
              </a:rPr>
              <a:t>javascript</a:t>
            </a:r>
            <a:r>
              <a:rPr lang="en-US" sz="2000" dirty="0">
                <a:solidFill>
                  <a:srgbClr val="E8750C"/>
                </a:solidFill>
              </a:rPr>
              <a:t>, </a:t>
            </a:r>
            <a:r>
              <a:rPr lang="en-US" sz="2000" dirty="0" err="1">
                <a:solidFill>
                  <a:srgbClr val="E8750C"/>
                </a:solidFill>
              </a:rPr>
              <a:t>.net</a:t>
            </a:r>
            <a:r>
              <a:rPr lang="en-US" sz="2000" dirty="0">
                <a:solidFill>
                  <a:srgbClr val="E8750C"/>
                </a:solidFill>
              </a:rPr>
              <a:t>, </a:t>
            </a:r>
            <a:r>
              <a:rPr lang="en-US" sz="2000" dirty="0" err="1">
                <a:solidFill>
                  <a:srgbClr val="E8750C"/>
                </a:solidFill>
              </a:rPr>
              <a:t>winforms</a:t>
            </a:r>
            <a:r>
              <a:rPr lang="en-US" sz="2000" dirty="0">
                <a:solidFill>
                  <a:srgbClr val="E8750C"/>
                </a:solidFill>
              </a:rPr>
              <a:t>, </a:t>
            </a:r>
            <a:r>
              <a:rPr lang="en-US" sz="2000" dirty="0" smtClean="0">
                <a:solidFill>
                  <a:srgbClr val="E8750C"/>
                </a:solidFill>
              </a:rPr>
              <a:t>angular</a:t>
            </a: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Tags normalisé : Event-</a:t>
            </a:r>
            <a:r>
              <a:rPr lang="fr-FR" sz="2000" dirty="0" err="1">
                <a:solidFill>
                  <a:srgbClr val="E8750C"/>
                </a:solidFill>
              </a:rPr>
              <a:t>handling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>
                <a:solidFill>
                  <a:srgbClr val="E8750C"/>
                </a:solidFill>
              </a:rPr>
              <a:t>include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>
                <a:solidFill>
                  <a:srgbClr val="E8750C"/>
                </a:solidFill>
              </a:rPr>
              <a:t>android-intent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>
                <a:solidFill>
                  <a:srgbClr val="E8750C"/>
                </a:solidFill>
              </a:rPr>
              <a:t>javascript-events</a:t>
            </a:r>
            <a:r>
              <a:rPr lang="fr-FR" sz="2000" dirty="0">
                <a:solidFill>
                  <a:srgbClr val="E8750C"/>
                </a:solidFill>
              </a:rPr>
              <a:t>, </a:t>
            </a:r>
            <a:r>
              <a:rPr lang="fr-FR" sz="2000" dirty="0" err="1" smtClean="0">
                <a:solidFill>
                  <a:srgbClr val="E8750C"/>
                </a:solidFill>
              </a:rPr>
              <a:t>iframe</a:t>
            </a:r>
            <a:endParaRPr lang="fr-FR" sz="2000" dirty="0" smtClean="0">
              <a:solidFill>
                <a:srgbClr val="E8750C"/>
              </a:solidFill>
            </a:endParaRPr>
          </a:p>
          <a:p>
            <a:pPr lvl="2"/>
            <a:endParaRPr lang="fr-FR" sz="2000" dirty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Peu de pertinence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Conservation uniquement du </a:t>
            </a:r>
            <a:r>
              <a:rPr lang="fr-FR" sz="2400" dirty="0" err="1" smtClean="0">
                <a:solidFill>
                  <a:srgbClr val="E8750C"/>
                </a:solidFill>
              </a:rPr>
              <a:t>topic</a:t>
            </a:r>
            <a:r>
              <a:rPr lang="fr-FR" sz="2400" dirty="0" smtClean="0">
                <a:solidFill>
                  <a:srgbClr val="E8750C"/>
                </a:solidFill>
              </a:rPr>
              <a:t> (HTML, PHP)</a:t>
            </a:r>
            <a:endParaRPr lang="fr-FR" sz="2400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49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Entrainement sur Matrice TF-IDF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Fléau de la dimensions (Matrice TF)</a:t>
            </a: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48370"/>
              </p:ext>
            </p:extLst>
          </p:nvPr>
        </p:nvGraphicFramePr>
        <p:xfrm>
          <a:off x="899592" y="2780928"/>
          <a:ext cx="6264696" cy="302433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41916"/>
                <a:gridCol w="2026073"/>
                <a:gridCol w="3296707"/>
              </a:tblGrid>
              <a:tr h="2118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Type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Modèles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OVR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SGDClassifier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Train : 62.681%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Test : 60.578%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OVR + Ensemble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AdaBoostClassifier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GradientBoostingClassifier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Out of time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4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OVR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GaussianProcessClassifier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Memory Error (n'utilise pas de matrice Creuse)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 + Ensemble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ExtraTreesClassifier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RandomForestClassifier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 a 0.99 pour toutes les classes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4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KNeighborsClassifier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Memory Error (n'utilise pas de matrice Creuse)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RidgeClassifierCV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Memory Error (inversion de trop grosses matrices)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Multilabel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MLPClassifier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Train : 82.051%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Test : 68.891% (</a:t>
                      </a:r>
                      <a:r>
                        <a:rPr lang="fr-FR" sz="1200" dirty="0" err="1">
                          <a:effectLst/>
                        </a:rPr>
                        <a:t>overfitting</a:t>
                      </a:r>
                      <a:r>
                        <a:rPr lang="fr-FR" sz="1200" dirty="0">
                          <a:effectLst/>
                        </a:rPr>
                        <a:t> malgré </a:t>
                      </a:r>
                      <a:r>
                        <a:rPr lang="fr-FR" sz="1200" dirty="0" err="1">
                          <a:effectLst/>
                        </a:rPr>
                        <a:t>Early</a:t>
                      </a:r>
                      <a:r>
                        <a:rPr lang="fr-FR" sz="1200" dirty="0">
                          <a:effectLst/>
                        </a:rPr>
                        <a:t> Stop)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3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Entrainement sur Matrice TF-IDF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Custom Score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Prédiction de probabilités par classe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Récupération du Top 5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% de Tags en commun avec le post</a:t>
            </a:r>
          </a:p>
          <a:p>
            <a:pPr lvl="2"/>
            <a:endParaRPr lang="fr-FR" dirty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Exemple: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Prédiction : Python, </a:t>
            </a:r>
            <a:r>
              <a:rPr lang="fr-FR" dirty="0" err="1" smtClean="0">
                <a:solidFill>
                  <a:srgbClr val="E8750C"/>
                </a:solidFill>
              </a:rPr>
              <a:t>Algorithm</a:t>
            </a:r>
            <a:r>
              <a:rPr lang="fr-FR" dirty="0" smtClean="0">
                <a:solidFill>
                  <a:srgbClr val="E8750C"/>
                </a:solidFill>
              </a:rPr>
              <a:t>, </a:t>
            </a:r>
            <a:r>
              <a:rPr lang="fr-FR" dirty="0">
                <a:solidFill>
                  <a:srgbClr val="E8750C"/>
                </a:solidFill>
              </a:rPr>
              <a:t>C++, </a:t>
            </a:r>
            <a:r>
              <a:rPr lang="fr-FR" dirty="0" err="1">
                <a:solidFill>
                  <a:srgbClr val="E8750C"/>
                </a:solidFill>
              </a:rPr>
              <a:t>Integer</a:t>
            </a:r>
            <a:r>
              <a:rPr lang="fr-FR" dirty="0">
                <a:solidFill>
                  <a:srgbClr val="E8750C"/>
                </a:solidFill>
              </a:rPr>
              <a:t> et </a:t>
            </a:r>
            <a:r>
              <a:rPr lang="fr-FR" dirty="0" err="1" smtClean="0">
                <a:solidFill>
                  <a:srgbClr val="E8750C"/>
                </a:solidFill>
              </a:rPr>
              <a:t>Array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>
                <a:solidFill>
                  <a:srgbClr val="E8750C"/>
                </a:solidFill>
              </a:rPr>
              <a:t>Post 1 : </a:t>
            </a:r>
            <a:r>
              <a:rPr lang="fr-FR" dirty="0" smtClean="0">
                <a:solidFill>
                  <a:srgbClr val="E8750C"/>
                </a:solidFill>
              </a:rPr>
              <a:t>Python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100 %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Post 2 : C++, Pointers, Compiler </a:t>
            </a:r>
            <a:endParaRPr lang="fr-FR" dirty="0" smtClean="0">
              <a:solidFill>
                <a:srgbClr val="E8750C"/>
              </a:solidFill>
            </a:endParaRP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33 %</a:t>
            </a:r>
          </a:p>
          <a:p>
            <a:pPr lvl="2"/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97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Fine </a:t>
            </a:r>
            <a:r>
              <a:rPr lang="fr-FR" sz="2800" dirty="0" err="1" smtClean="0">
                <a:solidFill>
                  <a:srgbClr val="E8750C"/>
                </a:solidFill>
              </a:rPr>
              <a:t>Tuning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SGDClassifier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Grid</a:t>
            </a:r>
            <a:r>
              <a:rPr lang="fr-FR" sz="2400" dirty="0" smtClean="0">
                <a:solidFill>
                  <a:srgbClr val="E8750C"/>
                </a:solidFill>
              </a:rPr>
              <a:t> </a:t>
            </a:r>
            <a:r>
              <a:rPr lang="fr-FR" sz="2400" dirty="0" err="1" smtClean="0">
                <a:solidFill>
                  <a:srgbClr val="E8750C"/>
                </a:solidFill>
              </a:rPr>
              <a:t>Search</a:t>
            </a:r>
            <a:r>
              <a:rPr lang="fr-FR" sz="2400" dirty="0">
                <a:solidFill>
                  <a:srgbClr val="E8750C"/>
                </a:solidFill>
              </a:rPr>
              <a:t> </a:t>
            </a:r>
            <a:r>
              <a:rPr lang="fr-FR" sz="2400" dirty="0" smtClean="0">
                <a:solidFill>
                  <a:srgbClr val="E8750C"/>
                </a:solidFill>
              </a:rPr>
              <a:t>manuel (</a:t>
            </a:r>
            <a:r>
              <a:rPr lang="fr-FR" sz="2400" dirty="0" err="1" smtClean="0">
                <a:solidFill>
                  <a:srgbClr val="E8750C"/>
                </a:solidFill>
              </a:rPr>
              <a:t>predict_proba</a:t>
            </a:r>
            <a:r>
              <a:rPr lang="fr-FR" sz="2400" dirty="0" smtClean="0">
                <a:solidFill>
                  <a:srgbClr val="E8750C"/>
                </a:solidFill>
              </a:rPr>
              <a:t>  + custom score)</a:t>
            </a: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Overfitting</a:t>
            </a:r>
            <a:r>
              <a:rPr lang="fr-FR" sz="2400" dirty="0" smtClean="0">
                <a:solidFill>
                  <a:srgbClr val="E8750C"/>
                </a:solidFill>
              </a:rPr>
              <a:t> sans Régularisation mais meilleur test score </a:t>
            </a: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18085"/>
              </p:ext>
            </p:extLst>
          </p:nvPr>
        </p:nvGraphicFramePr>
        <p:xfrm>
          <a:off x="1259632" y="4077072"/>
          <a:ext cx="6984775" cy="21602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27753"/>
                <a:gridCol w="2328511"/>
                <a:gridCol w="2328511"/>
              </a:tblGrid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Paramètres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 Train Set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 Test Set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9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10 – penalty = None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77.45%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70.68%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10 – penalty = L1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66.61%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66.09%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10 – penalty = L2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63.16%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61.01%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9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20 – penalty = None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77.53%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70.67%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max_iter = 20 – penalty = L1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66.42%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65.97%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362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max_iter</a:t>
                      </a:r>
                      <a:r>
                        <a:rPr lang="fr-FR" sz="1200" dirty="0">
                          <a:effectLst/>
                        </a:rPr>
                        <a:t> = 20 – penalty = L2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63.08%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60.93%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8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Fine </a:t>
            </a:r>
            <a:r>
              <a:rPr lang="fr-FR" sz="2800" dirty="0" err="1" smtClean="0">
                <a:solidFill>
                  <a:srgbClr val="E8750C"/>
                </a:solidFill>
              </a:rPr>
              <a:t>Tuning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Utilisation de </a:t>
            </a:r>
            <a:r>
              <a:rPr lang="fr-FR" sz="2400" dirty="0" err="1">
                <a:solidFill>
                  <a:srgbClr val="E8750C"/>
                </a:solidFill>
              </a:rPr>
              <a:t>Keras</a:t>
            </a:r>
            <a:endParaRPr lang="fr-FR" sz="2400" dirty="0">
              <a:solidFill>
                <a:srgbClr val="E8750C"/>
              </a:solidFill>
            </a:endParaRPr>
          </a:p>
          <a:p>
            <a:pPr lvl="2"/>
            <a:r>
              <a:rPr lang="fr-FR" sz="2000" dirty="0">
                <a:solidFill>
                  <a:srgbClr val="E8750C"/>
                </a:solidFill>
              </a:rPr>
              <a:t>MLPC =&gt; CPU</a:t>
            </a:r>
          </a:p>
          <a:p>
            <a:pPr lvl="2"/>
            <a:r>
              <a:rPr lang="fr-FR" sz="2000" dirty="0" err="1">
                <a:solidFill>
                  <a:srgbClr val="E8750C"/>
                </a:solidFill>
              </a:rPr>
              <a:t>Keras</a:t>
            </a:r>
            <a:r>
              <a:rPr lang="fr-FR" sz="2000" dirty="0">
                <a:solidFill>
                  <a:srgbClr val="E8750C"/>
                </a:solidFill>
              </a:rPr>
              <a:t> =&gt; </a:t>
            </a:r>
            <a:r>
              <a:rPr lang="fr-FR" sz="2000" dirty="0" smtClean="0">
                <a:solidFill>
                  <a:srgbClr val="E8750C"/>
                </a:solidFill>
              </a:rPr>
              <a:t>GPU</a:t>
            </a:r>
            <a:endParaRPr lang="fr-FR" sz="28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Comparaison </a:t>
            </a:r>
            <a:r>
              <a:rPr lang="fr-FR" sz="2400" dirty="0" err="1" smtClean="0">
                <a:solidFill>
                  <a:srgbClr val="E8750C"/>
                </a:solidFill>
              </a:rPr>
              <a:t>MLPClassifier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3000 inputs -&gt; 1500 Dense -&gt; 773 outputs (Sigmoïde)</a:t>
            </a:r>
          </a:p>
          <a:p>
            <a:pPr lvl="2"/>
            <a:r>
              <a:rPr lang="fr-FR" sz="2000" dirty="0" err="1" smtClean="0">
                <a:solidFill>
                  <a:srgbClr val="E8750C"/>
                </a:solidFill>
              </a:rPr>
              <a:t>Binary</a:t>
            </a:r>
            <a:r>
              <a:rPr lang="fr-FR" sz="2000" dirty="0" smtClean="0">
                <a:solidFill>
                  <a:srgbClr val="E8750C"/>
                </a:solidFill>
              </a:rPr>
              <a:t> </a:t>
            </a:r>
            <a:r>
              <a:rPr lang="fr-FR" sz="2000" dirty="0" err="1" smtClean="0">
                <a:solidFill>
                  <a:srgbClr val="E8750C"/>
                </a:solidFill>
              </a:rPr>
              <a:t>CrossEntropy</a:t>
            </a:r>
            <a:endParaRPr lang="fr-FR" sz="2000" dirty="0" smtClean="0">
              <a:solidFill>
                <a:srgbClr val="E8750C"/>
              </a:solidFill>
            </a:endParaRP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Score : 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Train Set : 86 %</a:t>
            </a:r>
          </a:p>
          <a:p>
            <a:pPr lvl="3"/>
            <a:r>
              <a:rPr lang="fr-FR" dirty="0" smtClean="0">
                <a:solidFill>
                  <a:srgbClr val="E8750C"/>
                </a:solidFill>
              </a:rPr>
              <a:t>Test Set : 72,1%</a:t>
            </a: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8434" name="Picture 2" descr="Résultat de recherche d'images pour &quot;auto encodeur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24548"/>
            <a:ext cx="4178999" cy="22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4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Supervisé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Prédiction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Faite sur un </a:t>
            </a:r>
            <a:r>
              <a:rPr lang="fr-FR" sz="2400" dirty="0" err="1" smtClean="0">
                <a:solidFill>
                  <a:srgbClr val="E8750C"/>
                </a:solidFill>
              </a:rPr>
              <a:t>Topic</a:t>
            </a:r>
            <a:r>
              <a:rPr lang="fr-FR" sz="2400" dirty="0" smtClean="0">
                <a:solidFill>
                  <a:srgbClr val="E8750C"/>
                </a:solidFill>
              </a:rPr>
              <a:t> au Hasard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Tags : python, </a:t>
            </a:r>
            <a:r>
              <a:rPr lang="fr-FR" sz="2400" dirty="0" err="1" smtClean="0">
                <a:solidFill>
                  <a:srgbClr val="E8750C"/>
                </a:solidFill>
              </a:rPr>
              <a:t>iterator</a:t>
            </a:r>
            <a:r>
              <a:rPr lang="fr-FR" sz="2400" dirty="0" smtClean="0">
                <a:solidFill>
                  <a:srgbClr val="E8750C"/>
                </a:solidFill>
              </a:rPr>
              <a:t>, </a:t>
            </a:r>
            <a:r>
              <a:rPr lang="fr-FR" sz="2400" dirty="0" err="1" smtClean="0">
                <a:solidFill>
                  <a:srgbClr val="E8750C"/>
                </a:solidFill>
              </a:rPr>
              <a:t>iteration</a:t>
            </a:r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B07A-1301-4558-A6E0-D7A436826ECB}" type="datetime1">
              <a:rPr lang="fr-FR" smtClean="0"/>
              <a:t>01/01/2018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MINE Nicolas</a:t>
            </a:r>
            <a:endParaRPr lang="fr-FR"/>
          </a:p>
        </p:txBody>
      </p:sp>
      <p:sp>
        <p:nvSpPr>
          <p:cNvPr id="11" name="Espace réservé du texte 6"/>
          <p:cNvSpPr txBox="1">
            <a:spLocks/>
          </p:cNvSpPr>
          <p:nvPr/>
        </p:nvSpPr>
        <p:spPr>
          <a:xfrm>
            <a:off x="456183" y="3212976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 smtClean="0"/>
              <a:t>SGDClassifier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456183" y="3852738"/>
            <a:ext cx="4040188" cy="2406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400" dirty="0" smtClean="0">
                <a:solidFill>
                  <a:srgbClr val="E8750C"/>
                </a:solidFill>
              </a:rPr>
              <a:t>python (0.45)%</a:t>
            </a:r>
          </a:p>
          <a:p>
            <a:r>
              <a:rPr lang="fi-FI" sz="2400" dirty="0" smtClean="0">
                <a:solidFill>
                  <a:srgbClr val="E8750C"/>
                </a:solidFill>
              </a:rPr>
              <a:t>c++ (0.22)%</a:t>
            </a:r>
          </a:p>
          <a:p>
            <a:r>
              <a:rPr lang="fi-FI" sz="2400" dirty="0" smtClean="0">
                <a:solidFill>
                  <a:srgbClr val="E8750C"/>
                </a:solidFill>
              </a:rPr>
              <a:t>java (0.04)%</a:t>
            </a:r>
          </a:p>
          <a:p>
            <a:r>
              <a:rPr lang="fi-FI" sz="2400" dirty="0" smtClean="0">
                <a:solidFill>
                  <a:srgbClr val="E8750C"/>
                </a:solidFill>
              </a:rPr>
              <a:t>c (0.03)%</a:t>
            </a:r>
          </a:p>
          <a:p>
            <a:r>
              <a:rPr lang="fi-FI" sz="2400" dirty="0" smtClean="0">
                <a:solidFill>
                  <a:srgbClr val="E8750C"/>
                </a:solidFill>
              </a:rPr>
              <a:t>.net (0.02)%</a:t>
            </a:r>
          </a:p>
          <a:p>
            <a:endParaRPr lang="fr-FR" sz="2000" dirty="0" smtClean="0">
              <a:solidFill>
                <a:srgbClr val="E8750C"/>
              </a:solidFill>
            </a:endParaRPr>
          </a:p>
          <a:p>
            <a:pPr lvl="1"/>
            <a:endParaRPr lang="fr-FR" sz="1800" dirty="0">
              <a:solidFill>
                <a:srgbClr val="E8750C"/>
              </a:solidFill>
            </a:endParaRPr>
          </a:p>
        </p:txBody>
      </p:sp>
      <p:sp>
        <p:nvSpPr>
          <p:cNvPr id="13" name="Espace réservé du texte 7"/>
          <p:cNvSpPr txBox="1">
            <a:spLocks/>
          </p:cNvSpPr>
          <p:nvPr/>
        </p:nvSpPr>
        <p:spPr>
          <a:xfrm>
            <a:off x="4644008" y="3212976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smtClean="0"/>
              <a:t>MLPClassifier</a:t>
            </a:r>
            <a:endParaRPr lang="fr-FR" sz="2400" dirty="0"/>
          </a:p>
        </p:txBody>
      </p:sp>
      <p:sp>
        <p:nvSpPr>
          <p:cNvPr id="14" name="Espace réservé du contenu 8"/>
          <p:cNvSpPr txBox="1">
            <a:spLocks/>
          </p:cNvSpPr>
          <p:nvPr/>
        </p:nvSpPr>
        <p:spPr>
          <a:xfrm>
            <a:off x="4644008" y="3852738"/>
            <a:ext cx="4041775" cy="240625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>
                <a:solidFill>
                  <a:srgbClr val="E8750C"/>
                </a:solidFill>
              </a:rPr>
              <a:t>python (0.72)%</a:t>
            </a:r>
          </a:p>
          <a:p>
            <a:r>
              <a:rPr lang="fr-FR" sz="2400" dirty="0" err="1" smtClean="0">
                <a:solidFill>
                  <a:srgbClr val="E8750C"/>
                </a:solidFill>
              </a:rPr>
              <a:t>c++</a:t>
            </a:r>
            <a:r>
              <a:rPr lang="fr-FR" sz="2400" dirty="0" smtClean="0">
                <a:solidFill>
                  <a:srgbClr val="E8750C"/>
                </a:solidFill>
              </a:rPr>
              <a:t> (0.24)%</a:t>
            </a:r>
          </a:p>
          <a:p>
            <a:r>
              <a:rPr lang="fr-FR" sz="2400" dirty="0" smtClean="0">
                <a:solidFill>
                  <a:srgbClr val="E8750C"/>
                </a:solidFill>
              </a:rPr>
              <a:t>performance (0.11)%</a:t>
            </a:r>
          </a:p>
          <a:p>
            <a:r>
              <a:rPr lang="fr-FR" sz="2400" dirty="0" err="1" smtClean="0">
                <a:solidFill>
                  <a:srgbClr val="E8750C"/>
                </a:solidFill>
              </a:rPr>
              <a:t>optimization</a:t>
            </a:r>
            <a:r>
              <a:rPr lang="fr-FR" sz="2400" dirty="0" smtClean="0">
                <a:solidFill>
                  <a:srgbClr val="E8750C"/>
                </a:solidFill>
              </a:rPr>
              <a:t> (0.02)%</a:t>
            </a:r>
          </a:p>
          <a:p>
            <a:r>
              <a:rPr lang="fr-FR" sz="2400" dirty="0" smtClean="0">
                <a:solidFill>
                  <a:srgbClr val="E8750C"/>
                </a:solidFill>
              </a:rPr>
              <a:t>.net (0.02)%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9072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 et Objectifs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Préparation des données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Exploration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Préparation des Matrices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Modèle Non supervisé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Modèle Supervisé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API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Pistes d’évolutions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Conclusion</a:t>
            </a:r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2050" name="Picture 2" descr="Map of 256 Tags of StackOverflow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79" y="2636912"/>
            <a:ext cx="4375321" cy="39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</a:t>
            </a:r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Analyse des mots-clés par Topics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Par modèles du OVR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Poids les plus importants</a:t>
            </a:r>
          </a:p>
          <a:p>
            <a:pPr lvl="1"/>
            <a:endParaRPr lang="fr-FR" sz="24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67535"/>
              </p:ext>
            </p:extLst>
          </p:nvPr>
        </p:nvGraphicFramePr>
        <p:xfrm>
          <a:off x="683568" y="3212976"/>
          <a:ext cx="7776863" cy="309634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44216"/>
                <a:gridCol w="5832647"/>
              </a:tblGrid>
              <a:tr h="4423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Tags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Mots clés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pandas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panda,  </a:t>
                      </a:r>
                      <a:r>
                        <a:rPr lang="fr-FR" sz="1800" dirty="0" err="1">
                          <a:effectLst/>
                        </a:rPr>
                        <a:t>datafram</a:t>
                      </a:r>
                      <a:r>
                        <a:rPr lang="fr-FR" sz="1800" dirty="0">
                          <a:effectLst/>
                        </a:rPr>
                        <a:t>,  </a:t>
                      </a:r>
                      <a:r>
                        <a:rPr lang="fr-FR" sz="1800" dirty="0" err="1">
                          <a:effectLst/>
                        </a:rPr>
                        <a:t>column</a:t>
                      </a:r>
                      <a:r>
                        <a:rPr lang="fr-FR" sz="1800" dirty="0">
                          <a:effectLst/>
                        </a:rPr>
                        <a:t>,  </a:t>
                      </a:r>
                      <a:r>
                        <a:rPr lang="fr-FR" sz="1800" dirty="0" err="1">
                          <a:effectLst/>
                        </a:rPr>
                        <a:t>fals</a:t>
                      </a:r>
                      <a:r>
                        <a:rPr lang="fr-FR" sz="1800" dirty="0">
                          <a:effectLst/>
                        </a:rPr>
                        <a:t>,  fatal 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dataset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 dataset, zoom,  feel,  feed,  featur 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python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python,  </a:t>
                      </a:r>
                      <a:r>
                        <a:rPr lang="fr-FR" sz="1800" dirty="0" err="1">
                          <a:effectLst/>
                        </a:rPr>
                        <a:t>numpi</a:t>
                      </a:r>
                      <a:r>
                        <a:rPr lang="fr-FR" sz="1800" dirty="0">
                          <a:effectLst/>
                        </a:rPr>
                        <a:t>,  panda, </a:t>
                      </a:r>
                      <a:r>
                        <a:rPr lang="fr-FR" sz="1800" dirty="0" err="1">
                          <a:effectLst/>
                        </a:rPr>
                        <a:t>django</a:t>
                      </a:r>
                      <a:r>
                        <a:rPr lang="fr-FR" sz="1800" dirty="0">
                          <a:effectLst/>
                        </a:rPr>
                        <a:t>, </a:t>
                      </a:r>
                      <a:r>
                        <a:rPr lang="fr-FR" sz="1800" dirty="0" err="1">
                          <a:effectLst/>
                        </a:rPr>
                        <a:t>sqlalchemi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machine-learning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zoom, fastest, feed, featur, feasibl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flexbox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zoom, fatal, feedback, feed, featur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3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git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git, commit, repo, </a:t>
                      </a:r>
                      <a:r>
                        <a:rPr lang="fr-FR" sz="1800" dirty="0" err="1">
                          <a:effectLst/>
                        </a:rPr>
                        <a:t>branch</a:t>
                      </a:r>
                      <a:r>
                        <a:rPr lang="fr-FR" sz="1800" dirty="0">
                          <a:effectLst/>
                        </a:rPr>
                        <a:t>, </a:t>
                      </a:r>
                      <a:r>
                        <a:rPr lang="fr-FR" sz="1800" dirty="0" err="1">
                          <a:effectLst/>
                        </a:rPr>
                        <a:t>repositori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81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Requête POST (Titre + </a:t>
            </a:r>
            <a:r>
              <a:rPr lang="fr-FR" dirty="0" err="1" smtClean="0">
                <a:solidFill>
                  <a:srgbClr val="E8750C"/>
                </a:solidFill>
              </a:rPr>
              <a:t>Text</a:t>
            </a:r>
            <a:r>
              <a:rPr lang="fr-FR" dirty="0" smtClean="0">
                <a:solidFill>
                  <a:srgbClr val="E8750C"/>
                </a:solidFill>
              </a:rPr>
              <a:t>)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Non supervisé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TF Matrix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LDA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JSDivergence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Tags (train set)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Norm</a:t>
            </a:r>
            <a:r>
              <a:rPr lang="fr-FR" dirty="0" smtClean="0">
                <a:solidFill>
                  <a:srgbClr val="E8750C"/>
                </a:solidFill>
              </a:rPr>
              <a:t> ou non</a:t>
            </a:r>
          </a:p>
          <a:p>
            <a:r>
              <a:rPr lang="fr-FR" dirty="0" smtClean="0">
                <a:solidFill>
                  <a:srgbClr val="E8750C"/>
                </a:solidFill>
              </a:rPr>
              <a:t>Supervisé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TF-IDF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SGDC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Top 5 Classes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Conversion Colonne =&gt; Tag</a:t>
            </a: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0848"/>
            <a:ext cx="5105184" cy="354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8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Pistes d’évolutions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Plus gros dataset (mémoire) ?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Modèle Supervisé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Agrégation Topics + TF-IDF?</a:t>
            </a: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StopWords</a:t>
            </a:r>
            <a:r>
              <a:rPr lang="fr-FR" sz="2400" dirty="0" smtClean="0">
                <a:solidFill>
                  <a:srgbClr val="E8750C"/>
                </a:solidFill>
              </a:rPr>
              <a:t> mots trop courants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Modèle Non supervisé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Plus de </a:t>
            </a:r>
            <a:r>
              <a:rPr lang="fr-FR" sz="2400" dirty="0" err="1" smtClean="0">
                <a:solidFill>
                  <a:srgbClr val="E8750C"/>
                </a:solidFill>
              </a:rPr>
              <a:t>StopWords</a:t>
            </a:r>
            <a:r>
              <a:rPr lang="fr-FR" sz="2400" dirty="0" smtClean="0">
                <a:solidFill>
                  <a:srgbClr val="E8750C"/>
                </a:solidFill>
              </a:rPr>
              <a:t> (basé sur </a:t>
            </a:r>
            <a:r>
              <a:rPr lang="fr-FR" sz="2400" dirty="0" err="1" smtClean="0">
                <a:solidFill>
                  <a:srgbClr val="E8750C"/>
                </a:solidFill>
              </a:rPr>
              <a:t>Topic</a:t>
            </a:r>
            <a:r>
              <a:rPr lang="fr-FR" sz="2400" dirty="0" smtClean="0">
                <a:solidFill>
                  <a:srgbClr val="E8750C"/>
                </a:solidFill>
              </a:rPr>
              <a:t> 15)</a:t>
            </a:r>
          </a:p>
          <a:p>
            <a:pPr lvl="2"/>
            <a:r>
              <a:rPr lang="fr-FR" sz="2000" dirty="0" err="1" smtClean="0">
                <a:solidFill>
                  <a:srgbClr val="E8750C"/>
                </a:solidFill>
              </a:rPr>
              <a:t>Try</a:t>
            </a:r>
            <a:r>
              <a:rPr lang="fr-FR" sz="2000" dirty="0" smtClean="0">
                <a:solidFill>
                  <a:srgbClr val="E8750C"/>
                </a:solidFill>
              </a:rPr>
              <a:t>, test, </a:t>
            </a:r>
            <a:r>
              <a:rPr lang="fr-FR" sz="2000" dirty="0" err="1" smtClean="0">
                <a:solidFill>
                  <a:srgbClr val="E8750C"/>
                </a:solidFill>
              </a:rPr>
              <a:t>app</a:t>
            </a:r>
            <a:r>
              <a:rPr lang="fr-FR" sz="2000" dirty="0" smtClean="0">
                <a:solidFill>
                  <a:srgbClr val="E8750C"/>
                </a:solidFill>
              </a:rPr>
              <a:t>, </a:t>
            </a:r>
            <a:r>
              <a:rPr lang="fr-FR" sz="2000" dirty="0" err="1" smtClean="0">
                <a:solidFill>
                  <a:srgbClr val="E8750C"/>
                </a:solidFill>
              </a:rPr>
              <a:t>run</a:t>
            </a:r>
            <a:r>
              <a:rPr lang="fr-FR" sz="2000" dirty="0" smtClean="0">
                <a:solidFill>
                  <a:srgbClr val="E8750C"/>
                </a:solidFill>
              </a:rPr>
              <a:t> , server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Ensemble NMF + LDA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2 modèles (Langage et Problématiques)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Modèle évolutifs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Prise en compte du contexte ?</a:t>
            </a:r>
          </a:p>
          <a:p>
            <a:pPr lvl="1"/>
            <a:r>
              <a:rPr lang="fr-FR" sz="2400" dirty="0" err="1" smtClean="0">
                <a:solidFill>
                  <a:srgbClr val="E8750C"/>
                </a:solidFill>
              </a:rPr>
              <a:t>Tokenizer</a:t>
            </a:r>
            <a:r>
              <a:rPr lang="fr-FR" sz="2400" dirty="0" smtClean="0">
                <a:solidFill>
                  <a:srgbClr val="E8750C"/>
                </a:solidFill>
              </a:rPr>
              <a:t> multiple ou Word2Vec</a:t>
            </a:r>
            <a:endParaRPr lang="fr-FR" dirty="0" smtClean="0">
              <a:solidFill>
                <a:srgbClr val="E8750C"/>
              </a:solidFill>
            </a:endParaRPr>
          </a:p>
          <a:p>
            <a:endParaRPr lang="fr-FR" sz="2800" dirty="0">
              <a:solidFill>
                <a:srgbClr val="E8750C"/>
              </a:solidFill>
            </a:endParaRPr>
          </a:p>
          <a:p>
            <a:pPr lvl="1"/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1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Découverte de l’Analyse de Texte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Pas d’analyse de contexte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Résultats corrects en supervisé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Résultats moyen en non supervisé (parfois incohérents)</a:t>
            </a:r>
          </a:p>
          <a:p>
            <a:r>
              <a:rPr lang="fr-FR" sz="2800" dirty="0" smtClean="0">
                <a:solidFill>
                  <a:srgbClr val="E8750C"/>
                </a:solidFill>
              </a:rPr>
              <a:t>Diverses difficultés: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Taille des textes (petit comparé à des livres/articles)</a:t>
            </a:r>
            <a:endParaRPr lang="fr-FR" sz="2400" dirty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Topics tous très proches (programmation)</a:t>
            </a:r>
            <a:endParaRPr lang="fr-FR" sz="2400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222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6146" name="Picture 2" descr="F:\Nicolas\Documents\OpenClassRoom\questio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87424"/>
            <a:ext cx="9753601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8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et </a:t>
            </a:r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Présentation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Basé sur divers posts existants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Traitement de données textuelles</a:t>
            </a:r>
          </a:p>
          <a:p>
            <a:pPr lvl="1"/>
            <a:endParaRPr lang="fr-FR" dirty="0" smtClean="0">
              <a:solidFill>
                <a:srgbClr val="E8750C"/>
              </a:solidFill>
            </a:endParaRPr>
          </a:p>
          <a:p>
            <a:r>
              <a:rPr lang="fr-FR" dirty="0" smtClean="0">
                <a:solidFill>
                  <a:srgbClr val="E8750C"/>
                </a:solidFill>
              </a:rPr>
              <a:t>Objectifs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Prédiction de Tags </a:t>
            </a:r>
          </a:p>
          <a:p>
            <a:pPr lvl="2"/>
            <a:r>
              <a:rPr lang="fr-FR" dirty="0">
                <a:solidFill>
                  <a:srgbClr val="E8750C"/>
                </a:solidFill>
              </a:rPr>
              <a:t>Méthode non supervisée</a:t>
            </a:r>
          </a:p>
          <a:p>
            <a:pPr lvl="2"/>
            <a:r>
              <a:rPr lang="fr-FR" dirty="0">
                <a:solidFill>
                  <a:srgbClr val="E8750C"/>
                </a:solidFill>
              </a:rPr>
              <a:t>Méthode </a:t>
            </a:r>
            <a:r>
              <a:rPr lang="fr-FR" dirty="0" smtClean="0">
                <a:solidFill>
                  <a:srgbClr val="E8750C"/>
                </a:solidFill>
              </a:rPr>
              <a:t>supervisée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Mise en place d’une API</a:t>
            </a:r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7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solidFill>
                  <a:srgbClr val="E8750C"/>
                </a:solidFill>
              </a:rPr>
              <a:t>Récupération du 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2 x 50k Posts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Score &gt; 3 (Pertinence des questions)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Type = 1 (Question uniquement)</a:t>
            </a:r>
          </a:p>
          <a:p>
            <a:pPr lvl="2"/>
            <a:r>
              <a:rPr lang="fr-FR" dirty="0" err="1" smtClean="0">
                <a:solidFill>
                  <a:srgbClr val="E8750C"/>
                </a:solidFill>
              </a:rPr>
              <a:t>Order</a:t>
            </a:r>
            <a:r>
              <a:rPr lang="fr-FR" dirty="0" smtClean="0">
                <a:solidFill>
                  <a:srgbClr val="E8750C"/>
                </a:solidFill>
              </a:rPr>
              <a:t> By = </a:t>
            </a:r>
            <a:r>
              <a:rPr lang="fr-FR" dirty="0" err="1" smtClean="0">
                <a:solidFill>
                  <a:srgbClr val="E8750C"/>
                </a:solidFill>
              </a:rPr>
              <a:t>Random</a:t>
            </a:r>
            <a:r>
              <a:rPr lang="fr-FR" dirty="0" smtClean="0">
                <a:solidFill>
                  <a:srgbClr val="E8750C"/>
                </a:solidFill>
              </a:rPr>
              <a:t> (éviter les tendances)</a:t>
            </a:r>
          </a:p>
          <a:p>
            <a:pPr lvl="2"/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953842"/>
              </p:ext>
            </p:extLst>
          </p:nvPr>
        </p:nvGraphicFramePr>
        <p:xfrm>
          <a:off x="683568" y="4221088"/>
          <a:ext cx="7632848" cy="202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/>
                <a:gridCol w="3816424"/>
              </a:tblGrid>
              <a:tr h="19442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SELECT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Id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Title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Tags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Body</a:t>
                      </a:r>
                      <a:endParaRPr lang="fr-FR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FROM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Posts 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WHERE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PostTypeId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=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AND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Score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&gt;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ORDER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BY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RAND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()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OFFSET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FETCH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NEXT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50000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ONLY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	</a:t>
                      </a:r>
                      <a:endParaRPr lang="fr-FR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SELECT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Id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Title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Tags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Body</a:t>
                      </a:r>
                      <a:endParaRPr lang="fr-FR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FROM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Posts 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WHERE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err="1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PostTypeId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=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AND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Score 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&gt;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ORDER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BY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RAND</a:t>
                      </a:r>
                      <a:r>
                        <a:rPr lang="fr-FR" sz="1100" b="1" dirty="0" smtClean="0">
                          <a:solidFill>
                            <a:srgbClr val="00008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  <a:cs typeface="Times New Roman"/>
                        </a:rPr>
                        <a:t>()</a:t>
                      </a:r>
                      <a:endParaRPr lang="fr-FR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OFFSET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FETCH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NEXT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dirty="0" smtClean="0">
                          <a:solidFill>
                            <a:srgbClr val="FF8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50000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ROWS</a:t>
                      </a:r>
                      <a:r>
                        <a:rPr lang="fr-FR" sz="11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 </a:t>
                      </a:r>
                      <a:r>
                        <a:rPr lang="fr-FR" sz="1100" b="1" dirty="0" smtClean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Courier New"/>
                          <a:ea typeface="Calibri"/>
                        </a:rPr>
                        <a:t>ONLY</a:t>
                      </a:r>
                      <a:endParaRPr lang="fr-FR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solidFill>
                  <a:srgbClr val="E8750C"/>
                </a:solidFill>
              </a:rPr>
              <a:t>Pré-traitement</a:t>
            </a:r>
            <a:endParaRPr lang="fr-FR" dirty="0" smtClean="0">
              <a:solidFill>
                <a:srgbClr val="E8750C"/>
              </a:solidFill>
            </a:endParaRP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Vérification Id de chaque dataset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Fusion Titre + Body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Suppression balises</a:t>
            </a:r>
          </a:p>
          <a:p>
            <a:pPr lvl="1"/>
            <a:r>
              <a:rPr lang="fr-FR" dirty="0" smtClean="0">
                <a:solidFill>
                  <a:srgbClr val="E8750C"/>
                </a:solidFill>
              </a:rPr>
              <a:t>Suppression &lt;code&gt;</a:t>
            </a:r>
          </a:p>
          <a:p>
            <a:pPr lvl="1"/>
            <a:r>
              <a:rPr lang="fr-FR" dirty="0">
                <a:solidFill>
                  <a:srgbClr val="E8750C"/>
                </a:solidFill>
              </a:rPr>
              <a:t>Top 100 mots + </a:t>
            </a:r>
            <a:r>
              <a:rPr lang="fr-FR" dirty="0" err="1">
                <a:solidFill>
                  <a:srgbClr val="E8750C"/>
                </a:solidFill>
              </a:rPr>
              <a:t>StopWords</a:t>
            </a:r>
            <a:r>
              <a:rPr lang="fr-FR" dirty="0">
                <a:solidFill>
                  <a:srgbClr val="E8750C"/>
                </a:solidFill>
              </a:rPr>
              <a:t> (English</a:t>
            </a:r>
            <a:r>
              <a:rPr lang="fr-FR" dirty="0" smtClean="0">
                <a:solidFill>
                  <a:srgbClr val="E8750C"/>
                </a:solidFill>
              </a:rPr>
              <a:t>)</a:t>
            </a:r>
          </a:p>
          <a:p>
            <a:pPr lvl="1"/>
            <a:r>
              <a:rPr lang="fr-FR" dirty="0" err="1" smtClean="0">
                <a:solidFill>
                  <a:srgbClr val="E8750C"/>
                </a:solidFill>
              </a:rPr>
              <a:t>Parsing</a:t>
            </a:r>
            <a:r>
              <a:rPr lang="fr-FR" dirty="0" smtClean="0">
                <a:solidFill>
                  <a:srgbClr val="E8750C"/>
                </a:solidFill>
              </a:rPr>
              <a:t> tags</a:t>
            </a:r>
          </a:p>
          <a:p>
            <a:pPr lvl="2"/>
            <a:r>
              <a:rPr lang="fr-FR" dirty="0" smtClean="0">
                <a:solidFill>
                  <a:srgbClr val="E8750C"/>
                </a:solidFill>
              </a:rPr>
              <a:t>Liste de listes</a:t>
            </a: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43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Exploration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Tags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Réduction des tags (5000+ =&gt; 773)</a:t>
            </a: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Minimum 25 apparitions train Set</a:t>
            </a:r>
          </a:p>
          <a:p>
            <a:pPr lvl="2"/>
            <a:r>
              <a:rPr lang="fr-FR" sz="2000" dirty="0" smtClean="0">
                <a:solidFill>
                  <a:srgbClr val="E8750C"/>
                </a:solidFill>
              </a:rPr>
              <a:t>Réduction de 1k post (train) et 3k posts (test)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Vérification balance dataset</a:t>
            </a:r>
            <a:endParaRPr lang="fr-FR" sz="2400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4098" name="Picture 2" descr="repartition_keyword_en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2" t="5528" r="8405"/>
          <a:stretch>
            <a:fillRect/>
          </a:stretch>
        </p:blipFill>
        <p:spPr bwMode="auto">
          <a:xfrm>
            <a:off x="971600" y="3717032"/>
            <a:ext cx="3817018" cy="25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kword_pyramid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5" r="6482" b="6107"/>
          <a:stretch>
            <a:fillRect/>
          </a:stretch>
        </p:blipFill>
        <p:spPr bwMode="auto">
          <a:xfrm>
            <a:off x="5148064" y="3320567"/>
            <a:ext cx="3456384" cy="314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6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Préparation des Matrices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Matrice TF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Sans Lemmatisation (peu de dimensions en moins)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Sparse 48357 x 91349 avec 1.72 millions d'entiers 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1 </a:t>
            </a:r>
            <a:r>
              <a:rPr lang="fr-FR" sz="2400" dirty="0" err="1" smtClean="0">
                <a:solidFill>
                  <a:srgbClr val="E8750C"/>
                </a:solidFill>
              </a:rPr>
              <a:t>elem</a:t>
            </a:r>
            <a:r>
              <a:rPr lang="fr-FR" sz="2400" dirty="0" smtClean="0">
                <a:solidFill>
                  <a:srgbClr val="E8750C"/>
                </a:solidFill>
              </a:rPr>
              <a:t> sur 4000</a:t>
            </a:r>
            <a:endParaRPr lang="fr-FR" sz="2800" dirty="0" smtClean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Matrice TF-IDF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Avec Lemmatisation</a:t>
            </a: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Sparse 48357 x 2764 avec </a:t>
            </a:r>
            <a:r>
              <a:rPr lang="fr-FR" sz="2400" dirty="0" smtClean="0">
                <a:solidFill>
                  <a:srgbClr val="E8750C"/>
                </a:solidFill>
              </a:rPr>
              <a:t>1,55 millions de float </a:t>
            </a:r>
            <a:endParaRPr lang="fr-FR" sz="2400" dirty="0">
              <a:solidFill>
                <a:srgbClr val="E8750C"/>
              </a:solidFill>
            </a:endParaRPr>
          </a:p>
          <a:p>
            <a:pPr lvl="1"/>
            <a:r>
              <a:rPr lang="fr-FR" sz="2400" dirty="0">
                <a:solidFill>
                  <a:srgbClr val="E8750C"/>
                </a:solidFill>
              </a:rPr>
              <a:t>1 </a:t>
            </a:r>
            <a:r>
              <a:rPr lang="fr-FR" sz="2400" dirty="0" err="1">
                <a:solidFill>
                  <a:srgbClr val="E8750C"/>
                </a:solidFill>
              </a:rPr>
              <a:t>elem</a:t>
            </a:r>
            <a:r>
              <a:rPr lang="fr-FR" sz="2400" dirty="0">
                <a:solidFill>
                  <a:srgbClr val="E8750C"/>
                </a:solidFill>
              </a:rPr>
              <a:t> sur </a:t>
            </a:r>
            <a:r>
              <a:rPr lang="fr-FR" sz="2400" dirty="0" smtClean="0">
                <a:solidFill>
                  <a:srgbClr val="E8750C"/>
                </a:solidFill>
              </a:rPr>
              <a:t>86</a:t>
            </a:r>
            <a:endParaRPr lang="fr-FR" sz="2400" dirty="0">
              <a:solidFill>
                <a:srgbClr val="E8750C"/>
              </a:solidFill>
            </a:endParaRPr>
          </a:p>
          <a:p>
            <a:r>
              <a:rPr lang="fr-FR" sz="2800" dirty="0" smtClean="0">
                <a:solidFill>
                  <a:srgbClr val="E8750C"/>
                </a:solidFill>
              </a:rPr>
              <a:t>Réduction TF via LSA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91349 =&gt; 3000 dimensions (88% de la variance)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Modèle très lourd (2go) + lent</a:t>
            </a: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Latent Dirichlet Allocation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Fait sur Matrice TF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20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endParaRPr lang="fr-FR" sz="2400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76639"/>
              </p:ext>
            </p:extLst>
          </p:nvPr>
        </p:nvGraphicFramePr>
        <p:xfrm>
          <a:off x="899592" y="3068960"/>
          <a:ext cx="7416825" cy="3240358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772116"/>
                <a:gridCol w="4172166"/>
                <a:gridCol w="2472543"/>
              </a:tblGrid>
              <a:tr h="1982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Topics</a:t>
                      </a:r>
                      <a:endParaRPr lang="fr-F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Mots clés</a:t>
                      </a:r>
                      <a:endParaRPr lang="fr-F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Analyse</a:t>
                      </a:r>
                      <a:endParaRPr lang="fr-F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javascript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event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js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events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node</a:t>
                      </a:r>
                      <a:r>
                        <a:rPr lang="fr-FR" sz="1200" dirty="0">
                          <a:effectLst/>
                        </a:rPr>
                        <a:t> tag component tags </a:t>
                      </a:r>
                      <a:r>
                        <a:rPr lang="fr-FR" sz="1200" dirty="0" err="1">
                          <a:effectLst/>
                        </a:rPr>
                        <a:t>form</a:t>
                      </a:r>
                      <a:r>
                        <a:rPr lang="fr-FR" sz="1200" dirty="0">
                          <a:effectLst/>
                        </a:rPr>
                        <a:t> control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 formulaires HTML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string value number java memory values list variable two array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Types de données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text jquery element css html json button change set click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Mise en page site (CSS, js, forms)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7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project files android build version directory folder git studio eclipse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Gestion de projets/applications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8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table database sql query key mysql field column array id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Base de données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5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image images android size map points video draw plot matlab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Graphiques/images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105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page </a:t>
                      </a:r>
                      <a:r>
                        <a:rPr lang="fr-FR" sz="1200" dirty="0" err="1">
                          <a:effectLst/>
                        </a:rPr>
                        <a:t>view</a:t>
                      </a:r>
                      <a:r>
                        <a:rPr lang="fr-FR" sz="1200" dirty="0">
                          <a:effectLst/>
                        </a:rPr>
                        <a:t> net web http </a:t>
                      </a:r>
                      <a:r>
                        <a:rPr lang="fr-FR" sz="1200" dirty="0" err="1">
                          <a:effectLst/>
                        </a:rPr>
                        <a:t>asp</a:t>
                      </a:r>
                      <a:r>
                        <a:rPr lang="fr-FR" sz="1200" dirty="0">
                          <a:effectLst/>
                        </a:rPr>
                        <a:t> url </a:t>
                      </a:r>
                      <a:r>
                        <a:rPr lang="fr-FR" sz="1200" dirty="0" err="1">
                          <a:effectLst/>
                        </a:rPr>
                        <a:t>controller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request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mvc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Fonctionnement site web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4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Modèle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E8750C"/>
                </a:solidFill>
              </a:rPr>
              <a:t>Latent Dirichlet Allocation</a:t>
            </a:r>
          </a:p>
          <a:p>
            <a:pPr lvl="1"/>
            <a:r>
              <a:rPr lang="fr-FR" sz="2400" dirty="0" smtClean="0">
                <a:solidFill>
                  <a:srgbClr val="E8750C"/>
                </a:solidFill>
              </a:rPr>
              <a:t>Nombre de post par </a:t>
            </a:r>
            <a:r>
              <a:rPr lang="fr-FR" sz="2400" dirty="0" err="1" smtClean="0">
                <a:solidFill>
                  <a:srgbClr val="E8750C"/>
                </a:solidFill>
              </a:rPr>
              <a:t>topics</a:t>
            </a:r>
            <a:endParaRPr lang="fr-FR" sz="2400" dirty="0" smtClean="0">
              <a:solidFill>
                <a:srgbClr val="E8750C"/>
              </a:solidFill>
            </a:endParaRPr>
          </a:p>
          <a:p>
            <a:pPr lvl="1"/>
            <a:endParaRPr lang="fr-FR" sz="2400" dirty="0" smtClean="0">
              <a:solidFill>
                <a:srgbClr val="E8750C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 smtClean="0">
              <a:solidFill>
                <a:srgbClr val="E8750C"/>
              </a:solidFill>
            </a:endParaRPr>
          </a:p>
          <a:p>
            <a:endParaRPr lang="fr-FR" dirty="0">
              <a:solidFill>
                <a:srgbClr val="E8750C"/>
              </a:solidFill>
            </a:endParaRPr>
          </a:p>
          <a:p>
            <a:pPr lvl="1"/>
            <a:endParaRPr lang="fr-FR" dirty="0">
              <a:solidFill>
                <a:srgbClr val="E8750C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7005-2CCE-4AAF-810C-C33FB4661996}" type="datetime1">
              <a:rPr lang="fr-FR" smtClean="0"/>
              <a:t>01/01/2018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MINE Nicolas</a:t>
            </a:r>
            <a:endParaRPr lang="fr-FR" dirty="0"/>
          </a:p>
        </p:txBody>
      </p:sp>
      <p:pic>
        <p:nvPicPr>
          <p:cNvPr id="9218" name="Picture 2" descr="repartition_top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" t="7022" r="8150"/>
          <a:stretch>
            <a:fillRect/>
          </a:stretch>
        </p:blipFill>
        <p:spPr bwMode="auto">
          <a:xfrm>
            <a:off x="1907704" y="2636912"/>
            <a:ext cx="5616624" cy="3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95023C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1274</Words>
  <Application>Microsoft Office PowerPoint</Application>
  <PresentationFormat>Affichage à l'écran (4:3)</PresentationFormat>
  <Paragraphs>401</Paragraphs>
  <Slides>24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Thème Office</vt:lpstr>
      <vt:lpstr>Parcours Data Scientist</vt:lpstr>
      <vt:lpstr>Sommaire</vt:lpstr>
      <vt:lpstr>Présentation et Objectifs</vt:lpstr>
      <vt:lpstr>Préparation des données</vt:lpstr>
      <vt:lpstr>Préparation des données</vt:lpstr>
      <vt:lpstr>Exploration</vt:lpstr>
      <vt:lpstr>Préparation des Matrices</vt:lpstr>
      <vt:lpstr>Modèle Non supervisé</vt:lpstr>
      <vt:lpstr>Modèle Non supervisé</vt:lpstr>
      <vt:lpstr>Modèle Non supervisé</vt:lpstr>
      <vt:lpstr>Modèle Non supervisé</vt:lpstr>
      <vt:lpstr>Modèle Non supervisé</vt:lpstr>
      <vt:lpstr>Modèle Non supervisé</vt:lpstr>
      <vt:lpstr>Modèle Non supervisé</vt:lpstr>
      <vt:lpstr>Modèle Supervisé</vt:lpstr>
      <vt:lpstr>Modèle Supervisé</vt:lpstr>
      <vt:lpstr>Modèle Supervisé</vt:lpstr>
      <vt:lpstr>Modèle Supervisé</vt:lpstr>
      <vt:lpstr>Modèle Supervisé</vt:lpstr>
      <vt:lpstr>Modèle Supervisé</vt:lpstr>
      <vt:lpstr>API</vt:lpstr>
      <vt:lpstr>Pistes d’évolutions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Parcours Data Scientist</dc:title>
  <dc:creator>admin</dc:creator>
  <cp:lastModifiedBy>admin</cp:lastModifiedBy>
  <cp:revision>33</cp:revision>
  <dcterms:created xsi:type="dcterms:W3CDTF">2017-11-17T16:33:28Z</dcterms:created>
  <dcterms:modified xsi:type="dcterms:W3CDTF">2018-01-01T15:51:31Z</dcterms:modified>
</cp:coreProperties>
</file>